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78" r:id="rId8"/>
    <p:sldId id="27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A3609-AC1E-4AA6-BC2D-81846C6CE60B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BE478-DFC8-47D6-BA33-72EE87782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D2E57-AF88-4CAB-A5B0-99B5213411B0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542DE-6F0C-46C3-8AC3-4ADF28088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9B3E8-9FDB-44FD-A1F2-C761E324C5CA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02F00-834D-4BFC-B05E-F81975FDE7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D04CB-EDF5-4D1D-8899-90AE6E673DA5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2FE9C-1303-4F35-9412-7CE9A8E3A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64798-E1F9-4D12-98C8-04341F0EF26F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82D6E-04DE-49CE-A60B-9A5559167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7D829-0881-43D7-8709-26275B9404A2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B5662-B06E-4B52-B49E-6A1856A2A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DC9B0-4AB1-4EBE-8F76-D6212667898A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D548E-8176-453E-89D2-02A67E64CD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69C0D-C89E-4F63-8A21-DE0C9B98C3AD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C0294-E1F7-4E6B-8AF5-C046FC578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68FB1-51FF-41CF-A7D4-205EEA483A2A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4F86D-1FEA-438C-9D35-4652C0621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CC911-B604-45D9-B99C-2DB11AA1702E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F1976-332C-4328-B268-9F15BB7DD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14594-FC45-4D3C-95F1-86A7A25B1A55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5B33-67EC-4A4E-851D-0F2935C05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3DC50B-5FC0-4945-AA84-1B32BB50B8FB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0819DE-9788-469C-9F0A-E4D31F97E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http://im5-tub-ru.yandex.net/i?id=389764525-00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0263" y="0"/>
            <a:ext cx="1963737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1116013" y="476250"/>
            <a:ext cx="6858000" cy="3752850"/>
          </a:xfrm>
        </p:spPr>
        <p:txBody>
          <a:bodyPr/>
          <a:lstStyle/>
          <a:p>
            <a:pPr eaLnBrk="1" hangingPunct="1"/>
            <a:r>
              <a:rPr lang="ru-RU" smtClean="0"/>
              <a:t>Геморрагическая лихорадка с почечным синдромом</a:t>
            </a:r>
          </a:p>
        </p:txBody>
      </p:sp>
      <p:pic>
        <p:nvPicPr>
          <p:cNvPr id="13315" name="Picture 2" descr="http://im4-tub-ru.yandex.net/i?id=127993792-39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03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789363"/>
            <a:ext cx="4103687" cy="2706687"/>
          </a:xfrm>
          <a:prstGeom prst="rect">
            <a:avLst/>
          </a:prstGeom>
          <a:noFill/>
        </p:spPr>
      </p:pic>
      <p:pic>
        <p:nvPicPr>
          <p:cNvPr id="13319" name="Picture 7" descr="4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3738563"/>
            <a:ext cx="3676650" cy="2916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/>
              <a:t>Что такое Геморрагическая лихорадка с почечным синдромом?</a:t>
            </a:r>
            <a:r>
              <a:rPr lang="ru-RU" sz="4000" b="1" smtClean="0"/>
              <a:t> </a:t>
            </a:r>
            <a:br>
              <a:rPr lang="ru-RU" sz="4000" b="1" smtClean="0"/>
            </a:br>
            <a:endParaRPr lang="ru-RU" sz="40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>Геморрагическая лихорадка с почечным синдромом — это острое природно-очаговое инфекционное заболевание вирусной природы, характеризующееся лихорадкой, геморрагическим синдромом (т.е. кровоизлияниями, кровотечением), выраженным поражением почек. </a:t>
            </a:r>
            <a:r>
              <a:rPr lang="ru-RU" smtClean="0"/>
              <a:t> </a:t>
            </a:r>
          </a:p>
        </p:txBody>
      </p:sp>
      <p:pic>
        <p:nvPicPr>
          <p:cNvPr id="14339" name="Picture 2" descr="http://im4-tub-ru.yandex.net/i?id=41517972-33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57663"/>
            <a:ext cx="2339975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://im0-tub-ru.yandex.net/i?id=400050301-1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4076700"/>
            <a:ext cx="45466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http://im2-tub-ru.yandex.net/i?id=127387925-47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8963" y="4292600"/>
            <a:ext cx="2205037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http://im8-tub-ru.yandex.net/i?id=420541789-09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08000"/>
            <a:ext cx="1296988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Эпидемиология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482441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800" smtClean="0"/>
              <a:t>ГЛПС -- природно-очаговый зооноз. Во всех природных очагах отмечается тесная связь между заболеваемостью человека и численностью мышевидных грызунов.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2800" smtClean="0"/>
              <a:t>Источником инфекции являются дикие мышевидные грызуны, из них основной распространитель заболевания — рыжая полевка. 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2800" smtClean="0"/>
              <a:t>Вирус выделяется во внешнюю среду с мочой, испражнениями и слюной грызунов. </a:t>
            </a:r>
            <a:br>
              <a:rPr lang="ru-RU" sz="2800" smtClean="0"/>
            </a:br>
            <a:endParaRPr lang="ru-RU" sz="2800" smtClean="0"/>
          </a:p>
          <a:p>
            <a:pPr algn="ctr" eaLnBrk="1" hangingPunct="1">
              <a:lnSpc>
                <a:spcPct val="80000"/>
              </a:lnSpc>
            </a:pPr>
            <a:r>
              <a:rPr lang="ru-RU" sz="2800" smtClean="0"/>
              <a:t>От человека к человеку заболевание не передается.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2800" smtClean="0"/>
              <a:t>После перенесенного заболевания остается стойкий иммунитет.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2400" smtClean="0"/>
          </a:p>
          <a:p>
            <a:pPr eaLnBrk="1" hangingPunct="1">
              <a:lnSpc>
                <a:spcPct val="80000"/>
              </a:lnSpc>
            </a:pPr>
            <a:endParaRPr lang="ru-RU" sz="2400" smtClean="0"/>
          </a:p>
        </p:txBody>
      </p:sp>
      <p:pic>
        <p:nvPicPr>
          <p:cNvPr id="15363" name="Picture 2" descr="http://im8-tub-ru.yandex.net/i?id=420541789-09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115252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http://im5-tub-ru.yandex.net/i?id=356402091-7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45125"/>
            <a:ext cx="1979613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0" descr="http://im2-tub-ru.yandex.net/i?id=119368746-07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5429250"/>
            <a:ext cx="14001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2" descr="http://im2-tub-ru.yandex.net/i?id=145056965-64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5407025"/>
            <a:ext cx="1944688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4" descr="http://im5-tub-ru.yandex.net/i?id=41301478-38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0288" y="5373688"/>
            <a:ext cx="178117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6" descr="http://im5-tub-ru.yandex.net/i?id=123288107-56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79613" y="5421313"/>
            <a:ext cx="12969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922338"/>
          </a:xfrm>
        </p:spPr>
        <p:txBody>
          <a:bodyPr/>
          <a:lstStyle/>
          <a:p>
            <a:pPr eaLnBrk="1" hangingPunct="1"/>
            <a:r>
              <a:rPr lang="ru-RU" smtClean="0"/>
              <a:t>Симптомы ГЛПС: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41052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400" smtClean="0"/>
              <a:t>                 Чаще всего начинается остро, как грипп, ОРВИ с повышением температуры до 38 — 40 градусов, озноба, болей в области поясницы, мышцах, резкой слабости. Лихорадочный период небольшой, 5-7 дней, редко больше. При лёгкой форме заболевание ограничивается этими признаками. </a:t>
            </a:r>
          </a:p>
          <a:p>
            <a:pPr eaLnBrk="1" hangingPunct="1"/>
            <a:r>
              <a:rPr lang="ru-RU" sz="2400" smtClean="0"/>
              <a:t>При тяжёлой — нарастают явления почечной недостаточности: усиливаются боли в области поясницы, в моче появляется примесь крови, количество мочи резко снижается, вплоть до полного прекращения. Могут отмечаться носовые и желудочные кровотечения, кровавая рвота, кровоизлияния на слизистых и кожных покровах.</a:t>
            </a:r>
          </a:p>
          <a:p>
            <a:pPr eaLnBrk="1" hangingPunct="1"/>
            <a:endParaRPr lang="ru-RU" sz="2400" smtClean="0"/>
          </a:p>
        </p:txBody>
      </p:sp>
      <p:pic>
        <p:nvPicPr>
          <p:cNvPr id="16387" name="Picture 2" descr="http://im8-tub-ru.yandex.net/i?id=420541789-09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115252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 descr="http://im2-tub-ru.yandex.net/i?id=47066680-6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202238"/>
            <a:ext cx="16557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4" descr="http://im7-tub-ru.yandex.net/i?id=392576965-52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8" descr="http://im7-tub-ru.yandex.net/i?id=469956263-12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5299075"/>
            <a:ext cx="20875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8" descr="http://im3-tub-ru.yandex.net/i?id=130833461-15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4608513"/>
            <a:ext cx="241141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2" descr="http://im7-tub-ru.yandex.net/i?id=387655383-39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4797425"/>
            <a:ext cx="1439862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686800" cy="65246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Заражения человека происходят:</a:t>
            </a:r>
          </a:p>
          <a:p>
            <a:r>
              <a:rPr lang="ru-RU" sz="2200" dirty="0" smtClean="0"/>
              <a:t>1. при вдыхании инфицированной пыли во время уборки подвалов, погребов, садовых домиков, расположенных в лесу или вблизи леса; при сборе хвороста, валежника, лекарственных трав, ягод, грибов; при ночевках в стогах сена, скирдах соломы, шалашах, заброшенных в лесу сторожках, вагончиках и других нежилых постройках; </a:t>
            </a:r>
          </a:p>
          <a:p>
            <a:r>
              <a:rPr lang="ru-RU" sz="2200" dirty="0" smtClean="0"/>
              <a:t>2. </a:t>
            </a:r>
            <a:r>
              <a:rPr lang="ru-RU" sz="2200" smtClean="0"/>
              <a:t>при употреблении пищевых продуктов, загрязненных выделениями инфицированных грызунов (со следами </a:t>
            </a:r>
            <a:r>
              <a:rPr lang="ru-RU" sz="2200" dirty="0" err="1" smtClean="0"/>
              <a:t>погрызов</a:t>
            </a:r>
            <a:r>
              <a:rPr lang="ru-RU" sz="2200" dirty="0" smtClean="0"/>
              <a:t>, наличием экскрементов грызунов);</a:t>
            </a:r>
          </a:p>
          <a:p>
            <a:r>
              <a:rPr lang="ru-RU" sz="2200" dirty="0" smtClean="0"/>
              <a:t> 3. контактные заражения при отлове грызунов, при попадании свежих экскрементов грызунов в ссадины и царапины на коже, несоблюдении правил личной гигиены в период пребывания в лесу, на дачном участке. </a:t>
            </a:r>
          </a:p>
        </p:txBody>
      </p:sp>
      <p:pic>
        <p:nvPicPr>
          <p:cNvPr id="18437" name="Picture 2" descr="http://im3-tub-ru.yandex.net/i?id=81654596-43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01208"/>
            <a:ext cx="2700338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 descr="http://im7-tub-ru.yandex.net/i?id=12971633-39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5084763"/>
            <a:ext cx="2808288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6" descr="http://im6-tub-ru.yandex.net/i?id=45970984-62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5013325"/>
            <a:ext cx="27717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350"/>
            <a:ext cx="9144000" cy="6597650"/>
          </a:xfrm>
        </p:spPr>
        <p:txBody>
          <a:bodyPr>
            <a:normAutofit/>
          </a:bodyPr>
          <a:lstStyle/>
          <a:p>
            <a:r>
              <a:rPr lang="ru-RU" sz="2400" b="1" smtClean="0"/>
              <a:t>С целью предупреждения случаев заражений населения ГЛПС необходимо соблюдать меры профилактики: </a:t>
            </a:r>
          </a:p>
          <a:p>
            <a:r>
              <a:rPr lang="ru-RU" sz="1800" smtClean="0"/>
              <a:t>1. При выезде на садово-огородные участки необходимо провести: </a:t>
            </a:r>
            <a:br>
              <a:rPr lang="ru-RU" sz="1800" smtClean="0"/>
            </a:br>
            <a:r>
              <a:rPr lang="ru-RU" sz="1800" smtClean="0"/>
              <a:t>- проветривание дачных помещений; </a:t>
            </a:r>
          </a:p>
          <a:p>
            <a:r>
              <a:rPr lang="ru-RU" sz="1800" smtClean="0"/>
              <a:t>— влажную обработку помещений 0,2% раствором сульфохлорантина (20,0 грамм на 10 литров воды); </a:t>
            </a:r>
            <a:br>
              <a:rPr lang="ru-RU" sz="1800" smtClean="0"/>
            </a:br>
            <a:r>
              <a:rPr lang="ru-RU" sz="1800" smtClean="0"/>
              <a:t>- постельные принадлежности просушить на солнце в течение 2-3 часов; </a:t>
            </a:r>
            <a:br>
              <a:rPr lang="ru-RU" sz="1800" smtClean="0"/>
            </a:br>
            <a:r>
              <a:rPr lang="ru-RU" sz="1800" smtClean="0"/>
              <a:t>-продезинфицировать всю имеющуюся на даче столовую и чайную посуду; </a:t>
            </a:r>
            <a:br>
              <a:rPr lang="ru-RU" sz="1800" smtClean="0"/>
            </a:br>
            <a:r>
              <a:rPr lang="ru-RU" sz="1800" smtClean="0"/>
              <a:t>- все виды работ, связанные с возгонкой пыли проводить в 4-х слойной увлажненной марлевой повязке, специально выделенной одежде, перчатках;</a:t>
            </a:r>
          </a:p>
          <a:p>
            <a:r>
              <a:rPr lang="ru-RU" sz="1800" smtClean="0"/>
              <a:t> - очистить дачную и прилегающую к ней территорию от мусора, сухостоя, валежника, причем не сваливать его у изгородей, а сжечь или вывезти на санкционированные свалки, чтобы не было благоприятных условий для скопления и выживания грызунов. Сбор мусора проводить в защитной одежде (халаты, сапоги, рукавицы, маски);  </a:t>
            </a:r>
          </a:p>
          <a:p>
            <a:r>
              <a:rPr lang="ru-RU" sz="1800" smtClean="0"/>
              <a:t>-в дачных домиках, погребах, подвалах для борьбы с грызунами использовать давилки, клей АЛТ, БЛОК для механического отлова грызунов, отравленные приманки. Используя отравленные приманки, надо помнить о безопасности людей и особенно детей. Поэтому размещать их надо в укромных труднодоступных местах. Приобретая приманки, необходимо обратить внимание на наличие четкой инструкции по использованию и наличие государственной регистрации препарата; </a:t>
            </a:r>
          </a:p>
          <a:p>
            <a:r>
              <a:rPr lang="ru-RU" sz="1800" smtClean="0"/>
              <a:t>- продукты хранить в местах, недоступных для грызунов. </a:t>
            </a:r>
          </a:p>
        </p:txBody>
      </p:sp>
      <p:pic>
        <p:nvPicPr>
          <p:cNvPr id="20483" name="Picture 2" descr="http://im8-tub-ru.yandex.net/i?id=420541789-09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0850" y="6021388"/>
            <a:ext cx="107315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60350"/>
            <a:ext cx="9144000" cy="6597650"/>
          </a:xfrm>
        </p:spPr>
        <p:txBody>
          <a:bodyPr>
            <a:normAutofit/>
          </a:bodyPr>
          <a:lstStyle/>
          <a:p>
            <a:r>
              <a:rPr lang="ru-RU" b="1" smtClean="0"/>
              <a:t>При посещении леса необходимо: </a:t>
            </a:r>
          </a:p>
          <a:p>
            <a:r>
              <a:rPr lang="ru-RU" sz="2400" smtClean="0"/>
              <a:t>-избегать ночевок в стогах сена, скирдах соломы, шалашах, заброшенных строениях; </a:t>
            </a:r>
            <a:br>
              <a:rPr lang="ru-RU" sz="2400" smtClean="0"/>
            </a:br>
            <a:r>
              <a:rPr lang="ru-RU" sz="2400" smtClean="0"/>
              <a:t>-во время ночевок в лесу выбирать сухие, не заросшие кустарником участки, лучше в сосновых или березовых лесах. Не использовать для подстилок прошлогоднее сено или солому;</a:t>
            </a:r>
          </a:p>
          <a:p>
            <a:r>
              <a:rPr lang="ru-RU" sz="2400" smtClean="0"/>
              <a:t>-хранить продукты в хорошо закрываемой таре, недоступной для грызунов, не употреблять в пищу продукты, испорченные грызунами; </a:t>
            </a:r>
          </a:p>
          <a:p>
            <a:r>
              <a:rPr lang="ru-RU" sz="2400" smtClean="0"/>
              <a:t>-при сборе хвороста, заготовке дров в лесу, других работах, связанных с возгонкой пыли, пользоваться рукавицами и увлажненной 4-х слойной марлевой повязкой; </a:t>
            </a:r>
          </a:p>
          <a:p>
            <a:r>
              <a:rPr lang="ru-RU" sz="2400" smtClean="0"/>
              <a:t>-соблюдать правила личной гигиены (мыть руки перед едой), не ловить и не брать в руки грызунов или их трупы.</a:t>
            </a:r>
          </a:p>
        </p:txBody>
      </p:sp>
      <p:pic>
        <p:nvPicPr>
          <p:cNvPr id="36867" name="Picture 2" descr="http://im8-tub-ru.yandex.net/i?id=420541789-09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0850" y="6021388"/>
            <a:ext cx="107315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535487"/>
          </a:xfrm>
        </p:spPr>
        <p:txBody>
          <a:bodyPr>
            <a:normAutofit/>
          </a:bodyPr>
          <a:lstStyle/>
          <a:p>
            <a:r>
              <a:rPr lang="ru-RU" i="1" smtClean="0"/>
              <a:t>При первых признаках заболевания обращайтесь за медицинской помощью к врачу. Не занимайтесь самолечением. </a:t>
            </a:r>
          </a:p>
          <a:p>
            <a:r>
              <a:rPr lang="ru-RU" i="1" smtClean="0"/>
              <a:t/>
            </a:r>
            <a:br>
              <a:rPr lang="ru-RU" i="1" smtClean="0"/>
            </a:br>
            <a:r>
              <a:rPr lang="ru-RU" i="1" smtClean="0"/>
              <a:t>ПОМНИТЕ! Ваше здоровье во многом зависит от Вас.</a:t>
            </a:r>
            <a:r>
              <a:rPr lang="ru-RU" smtClean="0"/>
              <a:t> </a:t>
            </a:r>
            <a:r>
              <a:rPr lang="ru-RU" sz="2700" smtClean="0"/>
              <a:t/>
            </a:r>
            <a:br>
              <a:rPr lang="ru-RU" sz="2700" smtClean="0"/>
            </a:br>
            <a:endParaRPr lang="ru-RU" sz="2700" smtClean="0"/>
          </a:p>
          <a:p>
            <a:pPr eaLnBrk="1" hangingPunct="1">
              <a:lnSpc>
                <a:spcPct val="80000"/>
              </a:lnSpc>
            </a:pPr>
            <a:endParaRPr lang="ru-RU" sz="2700" smtClean="0"/>
          </a:p>
        </p:txBody>
      </p:sp>
      <p:pic>
        <p:nvPicPr>
          <p:cNvPr id="33795" name="Picture 2" descr="http://im5-tub-ru.yandex.net/i?id=359629863-07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11738"/>
            <a:ext cx="205105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http://im6-tub-ru.yandex.net/i?id=96799177-71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5011738"/>
            <a:ext cx="144145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 descr="http://im8-tub-ru.yandex.net/i?id=420541789-09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0"/>
            <a:ext cx="107315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http://im4-tub-ru.yandex.net/i?id=67819963-67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4841875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8" descr="http://im4-tub-ru.yandex.net/i?id=91410489-69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0425" y="4437063"/>
            <a:ext cx="3024188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65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Геморрагическая лихорадка с почечным синдромом</vt:lpstr>
      <vt:lpstr>Что такое Геморрагическая лихорадка с почечным синдромом?  </vt:lpstr>
      <vt:lpstr>Эпидемиология</vt:lpstr>
      <vt:lpstr>Симптомы ГЛПС: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www.MRMARKER.ru</dc:creator>
  <cp:lastModifiedBy>user</cp:lastModifiedBy>
  <cp:revision>20</cp:revision>
  <dcterms:created xsi:type="dcterms:W3CDTF">2012-02-03T09:50:26Z</dcterms:created>
  <dcterms:modified xsi:type="dcterms:W3CDTF">2015-03-30T08:24:41Z</dcterms:modified>
</cp:coreProperties>
</file>